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DM Sans Bold" charset="1" panose="00000000000000000000"/>
      <p:regular r:id="rId36"/>
    </p:embeddedFont>
    <p:embeddedFont>
      <p:font typeface="DM Sans Italics" charset="1" panose="00000000000000000000"/>
      <p:regular r:id="rId37"/>
    </p:embeddedFont>
    <p:embeddedFont>
      <p:font typeface="DM Sans" charset="1" panose="00000000000000000000"/>
      <p:regular r:id="rId38"/>
    </p:embeddedFont>
    <p:embeddedFont>
      <p:font typeface="Charlevoix Bold" charset="1" panose="00000300000000000000"/>
      <p:regular r:id="rId39"/>
    </p:embeddedFont>
    <p:embeddedFont>
      <p:font typeface="Open Sans" charset="1" panose="020B0606030504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www.canva.com/design/DAGLOMtg8lo/MKsRBkepGd8PxunnKc9d8w/view?utm_content=DAGLOMtg8lo&amp;utm_campaign=designshare&amp;utm_medium=link&amp;utm_source=editor" TargetMode="External" Type="http://schemas.openxmlformats.org/officeDocument/2006/relationships/hyperlink"/><Relationship Id="rId5" Target="https://www.canva.com/design/DAGLOMtg8lo/MKsRBkepGd8PxunnKc9d8w/view?utm_content=DAGLOMtg8lo&amp;utm_campaign=designshare&amp;utm_medium=link&amp;utm_source=editor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-940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6724" y="3361052"/>
            <a:ext cx="12169076" cy="324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  <a:hlinkClick r:id="rId4" tooltip="https://www.canva.com/design/DAGLOMtg8lo/MKsRBkepGd8PxunnKc9d8w/view?utm_content=DAGLOMtg8lo&amp;utm_campaign=designshare&amp;utm_medium=link&amp;utm_source=editor"/>
              </a:rPr>
              <a:t>PROJETO</a:t>
            </a:r>
          </a:p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  <a:hlinkClick r:id="rId5" tooltip="https://www.canva.com/design/DAGLOMtg8lo/MKsRBkepGd8PxunnKc9d8w/view?utm_content=DAGLOMtg8lo&amp;utm_campaign=designshare&amp;utm_medium=link&amp;utm_source=editor"/>
              </a:rPr>
              <a:t>ESCUDO ROSA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1200" y="626745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5623560" y="7673106"/>
            <a:ext cx="3422956" cy="2613894"/>
          </a:xfrm>
          <a:custGeom>
            <a:avLst/>
            <a:gdLst/>
            <a:ahLst/>
            <a:cxnLst/>
            <a:rect r="r" b="b" t="t" l="l"/>
            <a:pathLst>
              <a:path h="2613894" w="3422956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59572" y="4976290"/>
            <a:ext cx="1324620" cy="1301583"/>
          </a:xfrm>
          <a:custGeom>
            <a:avLst/>
            <a:gdLst/>
            <a:ahLst/>
            <a:cxnLst/>
            <a:rect r="r" b="b" t="t" l="l"/>
            <a:pathLst>
              <a:path h="1301583" w="1324620">
                <a:moveTo>
                  <a:pt x="0" y="0"/>
                </a:moveTo>
                <a:lnTo>
                  <a:pt x="1324621" y="0"/>
                </a:lnTo>
                <a:lnTo>
                  <a:pt x="1324621" y="1301583"/>
                </a:lnTo>
                <a:lnTo>
                  <a:pt x="0" y="1301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03684" y="6640827"/>
            <a:ext cx="572211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Grupo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47021" y="4074161"/>
            <a:ext cx="9193959" cy="221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PROCESSO ATUAL E PROBLEMAS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43121" y="-2151424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19457" y="6125117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6" y="0"/>
                </a:lnTo>
                <a:lnTo>
                  <a:pt x="5450086" y="4161883"/>
                </a:lnTo>
                <a:lnTo>
                  <a:pt x="0" y="416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061889" y="-806818"/>
            <a:ext cx="4165223" cy="5950318"/>
          </a:xfrm>
          <a:custGeom>
            <a:avLst/>
            <a:gdLst/>
            <a:ahLst/>
            <a:cxnLst/>
            <a:rect r="r" b="b" t="t" l="l"/>
            <a:pathLst>
              <a:path h="5950318" w="4165223">
                <a:moveTo>
                  <a:pt x="0" y="0"/>
                </a:moveTo>
                <a:lnTo>
                  <a:pt x="4165222" y="0"/>
                </a:lnTo>
                <a:lnTo>
                  <a:pt x="4165222" y="5950318"/>
                </a:lnTo>
                <a:lnTo>
                  <a:pt x="0" y="595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297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527" t="0" r="-69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PROCESSO ATUAL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556" y="3619683"/>
            <a:ext cx="5034881" cy="36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Atualmente, o aplicativo Conecta Recife não oferece uma solução totalmente digital acessível para pessoas analfabetas, sejam elas literárias ou digitais, que possa auxiliar mulheres vítimas de violência.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81323" y="8191500"/>
            <a:ext cx="59779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1630777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152763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1867315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INFORMAÇÃO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3389302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PRIVACIDADE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7556" y="4674750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969" y="4911288"/>
            <a:ext cx="810749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DESCONHECIMENTO DOS DIREITOS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7556" y="6192408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969" y="6428946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MEDO DE REPRESÁLIAS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17556" y="7710066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5969" y="7946604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GRANDE BUROCRACIA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84600"/>
            <a:ext cx="11276283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QUAL A SOLUÇÃO?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9400" y="1028700"/>
            <a:ext cx="7999979" cy="8229600"/>
            <a:chOff x="0" y="0"/>
            <a:chExt cx="210699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699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06990">
                  <a:moveTo>
                    <a:pt x="0" y="0"/>
                  </a:moveTo>
                  <a:lnTo>
                    <a:pt x="2106990" y="0"/>
                  </a:lnTo>
                  <a:lnTo>
                    <a:pt x="210699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06990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39400" y="1028700"/>
            <a:ext cx="10972800" cy="8229600"/>
          </a:xfrm>
          <a:custGeom>
            <a:avLst/>
            <a:gdLst/>
            <a:ahLst/>
            <a:cxnLst/>
            <a:rect r="r" b="b" t="t" l="l"/>
            <a:pathLst>
              <a:path h="8229600" w="109728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72" t="0" r="-47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62691" y="5050774"/>
            <a:ext cx="1441243" cy="1416177"/>
          </a:xfrm>
          <a:custGeom>
            <a:avLst/>
            <a:gdLst/>
            <a:ahLst/>
            <a:cxnLst/>
            <a:rect r="r" b="b" t="t" l="l"/>
            <a:pathLst>
              <a:path h="1416177" w="1441243">
                <a:moveTo>
                  <a:pt x="0" y="0"/>
                </a:moveTo>
                <a:lnTo>
                  <a:pt x="1441242" y="0"/>
                </a:lnTo>
                <a:lnTo>
                  <a:pt x="1441242" y="1416178"/>
                </a:lnTo>
                <a:lnTo>
                  <a:pt x="0" y="141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Nossa Solução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556" y="3619683"/>
            <a:ext cx="5501790" cy="411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Pensamos na criação de um sistema integrado chamado Escudo Rosa que seria uma plataforma inovadora dedicada a auxiliar mulheres em situação de vulnerabilidade e analfabetismo a denunciarem casos de violência de maneira segura e eficiente.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08431"/>
            <a:ext cx="208629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BOTÃO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5650" y="3608431"/>
            <a:ext cx="174365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MENU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06316"/>
            <a:ext cx="208629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MENOR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28227" y="7006316"/>
            <a:ext cx="283107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GARANTIA</a:t>
            </a:r>
          </a:p>
        </p:txBody>
      </p:sp>
      <p:sp>
        <p:nvSpPr>
          <p:cNvPr name="AutoShape 7" id="7"/>
          <p:cNvSpPr/>
          <p:nvPr/>
        </p:nvSpPr>
        <p:spPr>
          <a:xfrm>
            <a:off x="3114992" y="3871956"/>
            <a:ext cx="3039983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H="true">
            <a:off x="11285286" y="3871956"/>
            <a:ext cx="4230364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2731927" y="7269840"/>
            <a:ext cx="1696300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3114992" y="7269840"/>
            <a:ext cx="2497087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387476" y="2712599"/>
            <a:ext cx="6768846" cy="8229600"/>
          </a:xfrm>
          <a:custGeom>
            <a:avLst/>
            <a:gdLst/>
            <a:ahLst/>
            <a:cxnLst/>
            <a:rect r="r" b="b" t="t" l="l"/>
            <a:pathLst>
              <a:path h="8229600" w="6768846">
                <a:moveTo>
                  <a:pt x="0" y="0"/>
                </a:moveTo>
                <a:lnTo>
                  <a:pt x="6768846" y="0"/>
                </a:lnTo>
                <a:lnTo>
                  <a:pt x="67688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47873" y="4551973"/>
            <a:ext cx="2765971" cy="2717867"/>
          </a:xfrm>
          <a:custGeom>
            <a:avLst/>
            <a:gdLst/>
            <a:ahLst/>
            <a:cxnLst/>
            <a:rect r="r" b="b" t="t" l="l"/>
            <a:pathLst>
              <a:path h="2717867" w="2765971">
                <a:moveTo>
                  <a:pt x="0" y="0"/>
                </a:moveTo>
                <a:lnTo>
                  <a:pt x="2765971" y="0"/>
                </a:lnTo>
                <a:lnTo>
                  <a:pt x="2765971" y="2717867"/>
                </a:lnTo>
                <a:lnTo>
                  <a:pt x="0" y="2717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02156"/>
            <a:ext cx="443843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DE EMERGÊNCIA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75145" y="4202156"/>
            <a:ext cx="2984155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ILUSTRADO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00040"/>
            <a:ext cx="3213778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BUROCRACIA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40353" y="7600040"/>
            <a:ext cx="3718947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DO ANONIMATO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722856"/>
            <a:ext cx="35010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Botão dedicado para emergências em tempo real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40353" y="4722856"/>
            <a:ext cx="3718947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Menu didático e ilustrado pensado para pessoas analfabetas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120740"/>
            <a:ext cx="35010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Automatização de processos de denúncia pelo próprio 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10730" y="8120740"/>
            <a:ext cx="394857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Com a automatização dos processos, garantimos o anonimato e privacidade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04900"/>
            <a:ext cx="916675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FUNCIONALIDADES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2482" y="4384674"/>
            <a:ext cx="14643036" cy="16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0"/>
              </a:lnSpc>
            </a:pPr>
            <a:r>
              <a:rPr lang="en-US" sz="11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-11227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156322" y="7153817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3133183"/>
                </a:moveTo>
                <a:lnTo>
                  <a:pt x="4102978" y="3133183"/>
                </a:lnTo>
                <a:lnTo>
                  <a:pt x="4102978" y="0"/>
                </a:lnTo>
                <a:lnTo>
                  <a:pt x="0" y="0"/>
                </a:lnTo>
                <a:lnTo>
                  <a:pt x="0" y="31331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15650" y="1742058"/>
            <a:ext cx="10256701" cy="98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 VAI SER FEITO?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23909" y="3893736"/>
            <a:ext cx="5955020" cy="881318"/>
            <a:chOff x="0" y="0"/>
            <a:chExt cx="1568400" cy="232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8400" cy="232117"/>
            </a:xfrm>
            <a:custGeom>
              <a:avLst/>
              <a:gdLst/>
              <a:ahLst/>
              <a:cxnLst/>
              <a:rect r="r" b="b" t="t" l="l"/>
              <a:pathLst>
                <a:path h="232117" w="1568400">
                  <a:moveTo>
                    <a:pt x="66303" y="0"/>
                  </a:moveTo>
                  <a:lnTo>
                    <a:pt x="1502097" y="0"/>
                  </a:lnTo>
                  <a:cubicBezTo>
                    <a:pt x="1538715" y="0"/>
                    <a:pt x="1568400" y="29685"/>
                    <a:pt x="1568400" y="66303"/>
                  </a:cubicBezTo>
                  <a:lnTo>
                    <a:pt x="1568400" y="165813"/>
                  </a:lnTo>
                  <a:cubicBezTo>
                    <a:pt x="1568400" y="202432"/>
                    <a:pt x="1538715" y="232117"/>
                    <a:pt x="1502097" y="232117"/>
                  </a:cubicBezTo>
                  <a:lnTo>
                    <a:pt x="66303" y="232117"/>
                  </a:lnTo>
                  <a:cubicBezTo>
                    <a:pt x="29685" y="232117"/>
                    <a:pt x="0" y="202432"/>
                    <a:pt x="0" y="165813"/>
                  </a:cubicBezTo>
                  <a:lnTo>
                    <a:pt x="0" y="66303"/>
                  </a:lnTo>
                  <a:cubicBezTo>
                    <a:pt x="0" y="29685"/>
                    <a:pt x="29685" y="0"/>
                    <a:pt x="66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68400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14785" y="4101341"/>
            <a:ext cx="4373269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KANBAN NO JIRA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7359" y="5022098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Mapeamento de Atividades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09071" y="3897223"/>
            <a:ext cx="5955020" cy="877832"/>
            <a:chOff x="0" y="0"/>
            <a:chExt cx="1568400" cy="2311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8400" cy="231198"/>
            </a:xfrm>
            <a:custGeom>
              <a:avLst/>
              <a:gdLst/>
              <a:ahLst/>
              <a:cxnLst/>
              <a:rect r="r" b="b" t="t" l="l"/>
              <a:pathLst>
                <a:path h="231198" w="1568400">
                  <a:moveTo>
                    <a:pt x="66303" y="0"/>
                  </a:moveTo>
                  <a:lnTo>
                    <a:pt x="1502097" y="0"/>
                  </a:lnTo>
                  <a:cubicBezTo>
                    <a:pt x="1538715" y="0"/>
                    <a:pt x="1568400" y="29685"/>
                    <a:pt x="1568400" y="66303"/>
                  </a:cubicBezTo>
                  <a:lnTo>
                    <a:pt x="1568400" y="164895"/>
                  </a:lnTo>
                  <a:cubicBezTo>
                    <a:pt x="1568400" y="201513"/>
                    <a:pt x="1538715" y="231198"/>
                    <a:pt x="1502097" y="231198"/>
                  </a:cubicBezTo>
                  <a:lnTo>
                    <a:pt x="66303" y="231198"/>
                  </a:lnTo>
                  <a:cubicBezTo>
                    <a:pt x="29685" y="231198"/>
                    <a:pt x="0" y="201513"/>
                    <a:pt x="0" y="164895"/>
                  </a:cubicBezTo>
                  <a:lnTo>
                    <a:pt x="0" y="66303"/>
                  </a:lnTo>
                  <a:cubicBezTo>
                    <a:pt x="0" y="29685"/>
                    <a:pt x="29685" y="0"/>
                    <a:pt x="66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568400" cy="2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09071" y="4101341"/>
            <a:ext cx="5907540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ENCONTROS SEMANAIS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2521" y="5022098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Encontros 2 vezes por semana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598757" y="6576128"/>
            <a:ext cx="5980172" cy="881318"/>
            <a:chOff x="0" y="0"/>
            <a:chExt cx="1575025" cy="232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5025" cy="232117"/>
            </a:xfrm>
            <a:custGeom>
              <a:avLst/>
              <a:gdLst/>
              <a:ahLst/>
              <a:cxnLst/>
              <a:rect r="r" b="b" t="t" l="l"/>
              <a:pathLst>
                <a:path h="232117" w="1575025">
                  <a:moveTo>
                    <a:pt x="66025" y="0"/>
                  </a:moveTo>
                  <a:lnTo>
                    <a:pt x="1509000" y="0"/>
                  </a:lnTo>
                  <a:cubicBezTo>
                    <a:pt x="1526511" y="0"/>
                    <a:pt x="1543305" y="6956"/>
                    <a:pt x="1555687" y="19338"/>
                  </a:cubicBezTo>
                  <a:cubicBezTo>
                    <a:pt x="1568069" y="31720"/>
                    <a:pt x="1575025" y="48514"/>
                    <a:pt x="1575025" y="66025"/>
                  </a:cubicBezTo>
                  <a:lnTo>
                    <a:pt x="1575025" y="166092"/>
                  </a:lnTo>
                  <a:cubicBezTo>
                    <a:pt x="1575025" y="183603"/>
                    <a:pt x="1568069" y="200397"/>
                    <a:pt x="1555687" y="212779"/>
                  </a:cubicBezTo>
                  <a:cubicBezTo>
                    <a:pt x="1543305" y="225161"/>
                    <a:pt x="1526511" y="232117"/>
                    <a:pt x="1509000" y="232117"/>
                  </a:cubicBezTo>
                  <a:lnTo>
                    <a:pt x="66025" y="232117"/>
                  </a:lnTo>
                  <a:cubicBezTo>
                    <a:pt x="48514" y="232117"/>
                    <a:pt x="31720" y="225161"/>
                    <a:pt x="19338" y="212779"/>
                  </a:cubicBezTo>
                  <a:cubicBezTo>
                    <a:pt x="6956" y="200397"/>
                    <a:pt x="0" y="183603"/>
                    <a:pt x="0" y="166092"/>
                  </a:cubicBezTo>
                  <a:lnTo>
                    <a:pt x="0" y="66025"/>
                  </a:lnTo>
                  <a:cubicBezTo>
                    <a:pt x="0" y="48514"/>
                    <a:pt x="6956" y="31720"/>
                    <a:pt x="19338" y="19338"/>
                  </a:cubicBezTo>
                  <a:cubicBezTo>
                    <a:pt x="31720" y="6956"/>
                    <a:pt x="48514" y="0"/>
                    <a:pt x="660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575025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899169" y="6780247"/>
            <a:ext cx="5379348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REPORT PARA O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94783" y="7704269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Encontros com o cliente de 15 em 15 dias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4744879" y="9258300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709071" y="6576128"/>
            <a:ext cx="5980172" cy="881318"/>
            <a:chOff x="0" y="0"/>
            <a:chExt cx="1575025" cy="2321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75025" cy="232117"/>
            </a:xfrm>
            <a:custGeom>
              <a:avLst/>
              <a:gdLst/>
              <a:ahLst/>
              <a:cxnLst/>
              <a:rect r="r" b="b" t="t" l="l"/>
              <a:pathLst>
                <a:path h="232117" w="1575025">
                  <a:moveTo>
                    <a:pt x="66025" y="0"/>
                  </a:moveTo>
                  <a:lnTo>
                    <a:pt x="1509000" y="0"/>
                  </a:lnTo>
                  <a:cubicBezTo>
                    <a:pt x="1526511" y="0"/>
                    <a:pt x="1543305" y="6956"/>
                    <a:pt x="1555687" y="19338"/>
                  </a:cubicBezTo>
                  <a:cubicBezTo>
                    <a:pt x="1568069" y="31720"/>
                    <a:pt x="1575025" y="48514"/>
                    <a:pt x="1575025" y="66025"/>
                  </a:cubicBezTo>
                  <a:lnTo>
                    <a:pt x="1575025" y="166092"/>
                  </a:lnTo>
                  <a:cubicBezTo>
                    <a:pt x="1575025" y="183603"/>
                    <a:pt x="1568069" y="200397"/>
                    <a:pt x="1555687" y="212779"/>
                  </a:cubicBezTo>
                  <a:cubicBezTo>
                    <a:pt x="1543305" y="225161"/>
                    <a:pt x="1526511" y="232117"/>
                    <a:pt x="1509000" y="232117"/>
                  </a:cubicBezTo>
                  <a:lnTo>
                    <a:pt x="66025" y="232117"/>
                  </a:lnTo>
                  <a:cubicBezTo>
                    <a:pt x="48514" y="232117"/>
                    <a:pt x="31720" y="225161"/>
                    <a:pt x="19338" y="212779"/>
                  </a:cubicBezTo>
                  <a:cubicBezTo>
                    <a:pt x="6956" y="200397"/>
                    <a:pt x="0" y="183603"/>
                    <a:pt x="0" y="166092"/>
                  </a:cubicBezTo>
                  <a:lnTo>
                    <a:pt x="0" y="66025"/>
                  </a:lnTo>
                  <a:cubicBezTo>
                    <a:pt x="0" y="48514"/>
                    <a:pt x="6956" y="31720"/>
                    <a:pt x="19338" y="19338"/>
                  </a:cubicBezTo>
                  <a:cubicBezTo>
                    <a:pt x="31720" y="6956"/>
                    <a:pt x="48514" y="0"/>
                    <a:pt x="660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575025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09483" y="6780247"/>
            <a:ext cx="5379348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FERRAMENTAS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05097" y="7704269"/>
            <a:ext cx="4588119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Discord, Jira e WhatsApp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84600"/>
            <a:ext cx="11276283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NOSSO</a:t>
            </a:r>
          </a:p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PLANEJAMENTO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3702" y="8264525"/>
            <a:ext cx="11615598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90"/>
              </a:lnSpc>
            </a:pPr>
            <a:r>
              <a:rPr lang="en-US" sz="69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FOI PLANEJADO?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1623742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145728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1617393"/>
            <a:ext cx="8845681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UTILIZAR CANAIS DE COMUNICAÇÃO INTERNA DA EQUIPE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3139379"/>
            <a:ext cx="11470823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DEFINIR GP E PO, SE SERÃO FIXOS OU ROTATIVOS ENTRE OS INTEGRANTES DA EQUIPE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7556" y="4667715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969" y="4660210"/>
            <a:ext cx="10384798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REUNIÃO COM O CLIENTE PARA ENTENDER A PROBLEMÁTICA E ABSORVER DADOS CRUCIAIS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7556" y="6185373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969" y="6179024"/>
            <a:ext cx="11083789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CRIAÇÃO DOS ARTEFATOS PARA DOCUMENTAÇÃO NO GITHUB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0012"/>
            <a:ext cx="2916748" cy="2916748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2243"/>
            <a:ext cx="2916748" cy="2916748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3314" r="0" b="-1331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0986" y="6990240"/>
            <a:ext cx="2916748" cy="2916748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0858" r="0" b="-3085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7806" y="1132042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Guilherme Caio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7806" y="4445878"/>
            <a:ext cx="5675030" cy="5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65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Letícia Albuquerque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37806" y="1683054"/>
            <a:ext cx="5675030" cy="40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936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Gerente de Projeto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37806" y="4997185"/>
            <a:ext cx="5675030" cy="40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936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Product Owner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37806" y="8233994"/>
            <a:ext cx="5675030" cy="4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3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Ayrton Guimarães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43528" y="7313295"/>
            <a:ext cx="6115772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90"/>
              </a:lnSpc>
            </a:pPr>
            <a:r>
              <a:rPr lang="en-US" sz="69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FOI REALIZADO?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85850"/>
            <a:ext cx="1613194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07837"/>
            <a:ext cx="1613194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41894" y="1079501"/>
            <a:ext cx="7361589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REPOSITÓRIO NO GITHUB CRIADO COM OS ARTEFATOS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1894" y="2601488"/>
            <a:ext cx="8564223" cy="147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CANAIS DE COMUNICAÇÃO INTERNA CRIADOS E UTILIZADOS ( WHATSAPP E DISCORD 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59434"/>
            <a:ext cx="1613194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1894" y="4351929"/>
            <a:ext cx="8053587" cy="147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GP DEFINIDO COMO ROTATIVO </a:t>
            </a:r>
          </a:p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(GUILHERME INICIANDO) E PO FIXO (LETÍCIA)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09875"/>
            <a:ext cx="1613194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1894" y="6103526"/>
            <a:ext cx="10514428" cy="147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REUNIÃO REALIZADA COM O CLIENTE VIA </a:t>
            </a:r>
          </a:p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GOOGLE MEET, AUXILIANDO NO ENTENDIMENTO </a:t>
            </a:r>
          </a:p>
          <a:p>
            <a:pPr algn="just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DA PROBLEMÁTICA INICIAL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7556" y="2365849"/>
            <a:ext cx="8470876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DEU CERTO?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4394311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4387961"/>
            <a:ext cx="10564460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COMUNICAÇÃO INTERNA FOI EFICIENTE E EQUIPE INTEIRA ESTEVE ENGAJADA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7556" y="5788871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5969" y="5782522"/>
            <a:ext cx="10564460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ORGANIZAÇÃO E METODOLOGIA FORAM CLARAS E SÓLIDAS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556" y="7230329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5969" y="7222824"/>
            <a:ext cx="10872301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CONTATO INICIAL COM O CLIENTE ESCLARECEU A PROBLEMÁTICA BASE E SANOU DÚVIDAS INICIAIS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8041552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60719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17556" y="7285043"/>
            <a:ext cx="857348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MELHORAR?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7287" y="1748366"/>
            <a:ext cx="1782758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0045" y="1742016"/>
            <a:ext cx="9999255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OBTER DADOS MAIS PRECISOS E DETALHADOS COM O CLIENTE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7287" y="3142926"/>
            <a:ext cx="1782758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0045" y="3136577"/>
            <a:ext cx="9999255" cy="147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INVESTIGAR A PROBLEMÁTICA MAIS A FUNDO PARA UM DIRECIONAMENTO PRECISO DA SOLUÇÃO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7287" y="5047933"/>
            <a:ext cx="1782758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60045" y="5041584"/>
            <a:ext cx="9999255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COMUNICAÇÃO MAIS FREQUENTE COM O CLIENTE</a:t>
            </a:r>
          </a:p>
        </p:txBody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84600"/>
            <a:ext cx="11276283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ESTIMATIVAS DE TEMPO E CUSTOS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789" y="9205985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9400" y="1028700"/>
            <a:ext cx="8447664" cy="8135576"/>
            <a:chOff x="0" y="0"/>
            <a:chExt cx="2224899" cy="2142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24899" cy="2142703"/>
            </a:xfrm>
            <a:custGeom>
              <a:avLst/>
              <a:gdLst/>
              <a:ahLst/>
              <a:cxnLst/>
              <a:rect r="r" b="b" t="t" l="l"/>
              <a:pathLst>
                <a:path h="2142703" w="2224899">
                  <a:moveTo>
                    <a:pt x="0" y="0"/>
                  </a:moveTo>
                  <a:lnTo>
                    <a:pt x="2224899" y="0"/>
                  </a:lnTo>
                  <a:lnTo>
                    <a:pt x="2224899" y="2142703"/>
                  </a:lnTo>
                  <a:lnTo>
                    <a:pt x="0" y="2142703"/>
                  </a:ln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224899" cy="2199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39400" y="1028700"/>
            <a:ext cx="10972800" cy="8229600"/>
          </a:xfrm>
          <a:custGeom>
            <a:avLst/>
            <a:gdLst/>
            <a:ahLst/>
            <a:cxnLst/>
            <a:rect r="r" b="b" t="t" l="l"/>
            <a:pathLst>
              <a:path h="8229600" w="109728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5" t="0" r="-62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8789" y="1974195"/>
            <a:ext cx="9009598" cy="87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9"/>
              </a:lnSpc>
            </a:pPr>
            <a:r>
              <a:rPr lang="en-US" sz="609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 DE TEMPO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789" y="3722086"/>
            <a:ext cx="664626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22 Horas Semanais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71829"/>
            <a:ext cx="6726444" cy="153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4"/>
              </a:lnSpc>
            </a:pPr>
            <a:r>
              <a:rPr lang="en-US" sz="2767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16 horas semanais em aulas e atividades relativas às disciplinas do projeto +</a:t>
            </a:r>
          </a:p>
          <a:p>
            <a:pPr algn="l">
              <a:lnSpc>
                <a:spcPts val="3044"/>
              </a:lnSpc>
            </a:pPr>
            <a:r>
              <a:rPr lang="en-US" sz="2767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2 horas em reuniões + 4 horas em melhorias e insights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07230"/>
            <a:ext cx="744697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4 Meses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256309"/>
            <a:ext cx="6113989" cy="38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4"/>
              </a:lnSpc>
            </a:pPr>
            <a:r>
              <a:rPr lang="en-US" sz="2767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Tempo de realização do projeto</a:t>
            </a:r>
          </a:p>
        </p:txBody>
      </p:sp>
    </p:spTree>
  </p:cSld>
  <p:clrMapOvr>
    <a:masterClrMapping/>
  </p:clrMapOvr>
  <p:transition spd="slow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19457" y="6125117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6" y="0"/>
                </a:lnTo>
                <a:lnTo>
                  <a:pt x="5450086" y="4161883"/>
                </a:lnTo>
                <a:lnTo>
                  <a:pt x="0" y="416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061889" y="-806818"/>
            <a:ext cx="4165223" cy="5950318"/>
          </a:xfrm>
          <a:custGeom>
            <a:avLst/>
            <a:gdLst/>
            <a:ahLst/>
            <a:cxnLst/>
            <a:rect r="r" b="b" t="t" l="l"/>
            <a:pathLst>
              <a:path h="5950318" w="4165223">
                <a:moveTo>
                  <a:pt x="0" y="0"/>
                </a:moveTo>
                <a:lnTo>
                  <a:pt x="4165222" y="0"/>
                </a:lnTo>
                <a:lnTo>
                  <a:pt x="4165222" y="5950318"/>
                </a:lnTo>
                <a:lnTo>
                  <a:pt x="0" y="595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806" y="2225491"/>
            <a:ext cx="7855194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3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TEMPO TOTAL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806" y="4433867"/>
            <a:ext cx="5861522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Somando todas as horas que pretendemos gastar com o projeto resultou em: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88806" y="6870645"/>
            <a:ext cx="4590359" cy="1081227"/>
            <a:chOff x="0" y="0"/>
            <a:chExt cx="985454" cy="232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86015" y="0"/>
                  </a:moveTo>
                  <a:lnTo>
                    <a:pt x="899440" y="0"/>
                  </a:lnTo>
                  <a:cubicBezTo>
                    <a:pt x="922252" y="0"/>
                    <a:pt x="944130" y="9062"/>
                    <a:pt x="960261" y="25193"/>
                  </a:cubicBezTo>
                  <a:cubicBezTo>
                    <a:pt x="976392" y="41324"/>
                    <a:pt x="985454" y="63202"/>
                    <a:pt x="985454" y="86015"/>
                  </a:cubicBezTo>
                  <a:lnTo>
                    <a:pt x="985454" y="146102"/>
                  </a:lnTo>
                  <a:cubicBezTo>
                    <a:pt x="985454" y="193607"/>
                    <a:pt x="946944" y="232117"/>
                    <a:pt x="899440" y="232117"/>
                  </a:cubicBezTo>
                  <a:lnTo>
                    <a:pt x="86015" y="232117"/>
                  </a:lnTo>
                  <a:cubicBezTo>
                    <a:pt x="63202" y="232117"/>
                    <a:pt x="41324" y="223055"/>
                    <a:pt x="25193" y="206924"/>
                  </a:cubicBezTo>
                  <a:cubicBezTo>
                    <a:pt x="9062" y="190793"/>
                    <a:pt x="0" y="168915"/>
                    <a:pt x="0" y="146102"/>
                  </a:cubicBezTo>
                  <a:lnTo>
                    <a:pt x="0" y="86015"/>
                  </a:lnTo>
                  <a:cubicBezTo>
                    <a:pt x="0" y="38510"/>
                    <a:pt x="38510" y="0"/>
                    <a:pt x="86015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4002" y="7124107"/>
            <a:ext cx="3979968" cy="61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429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352 HORAS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87816" y="1771994"/>
            <a:ext cx="8912367" cy="188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6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 DE CUSTOS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9059" y="4141858"/>
            <a:ext cx="6062450" cy="881318"/>
            <a:chOff x="0" y="0"/>
            <a:chExt cx="1596695" cy="232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6695" cy="232117"/>
            </a:xfrm>
            <a:custGeom>
              <a:avLst/>
              <a:gdLst/>
              <a:ahLst/>
              <a:cxnLst/>
              <a:rect r="r" b="b" t="t" l="l"/>
              <a:pathLst>
                <a:path h="232117" w="1596695">
                  <a:moveTo>
                    <a:pt x="65128" y="0"/>
                  </a:moveTo>
                  <a:lnTo>
                    <a:pt x="1531566" y="0"/>
                  </a:lnTo>
                  <a:cubicBezTo>
                    <a:pt x="1567536" y="0"/>
                    <a:pt x="1596695" y="29159"/>
                    <a:pt x="1596695" y="65128"/>
                  </a:cubicBezTo>
                  <a:lnTo>
                    <a:pt x="1596695" y="166988"/>
                  </a:lnTo>
                  <a:cubicBezTo>
                    <a:pt x="1596695" y="184261"/>
                    <a:pt x="1589833" y="200827"/>
                    <a:pt x="1577619" y="213041"/>
                  </a:cubicBezTo>
                  <a:cubicBezTo>
                    <a:pt x="1565405" y="225255"/>
                    <a:pt x="1548839" y="232117"/>
                    <a:pt x="1531566" y="232117"/>
                  </a:cubicBezTo>
                  <a:lnTo>
                    <a:pt x="65128" y="232117"/>
                  </a:lnTo>
                  <a:cubicBezTo>
                    <a:pt x="47855" y="232117"/>
                    <a:pt x="31290" y="225255"/>
                    <a:pt x="19076" y="213041"/>
                  </a:cubicBezTo>
                  <a:cubicBezTo>
                    <a:pt x="6862" y="200827"/>
                    <a:pt x="0" y="184261"/>
                    <a:pt x="0" y="166988"/>
                  </a:cubicBezTo>
                  <a:lnTo>
                    <a:pt x="0" y="65128"/>
                  </a:lnTo>
                  <a:cubicBezTo>
                    <a:pt x="0" y="29159"/>
                    <a:pt x="29159" y="0"/>
                    <a:pt x="651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96695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49461" y="4345977"/>
            <a:ext cx="6092048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DESENVOLDEDOR JUNIOR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1425" y="5269999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 funcionários neste cargo no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8850" y="6765431"/>
            <a:ext cx="437326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R$25,00</a:t>
            </a:r>
          </a:p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 hora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040892" y="4141858"/>
            <a:ext cx="3511520" cy="881318"/>
            <a:chOff x="0" y="0"/>
            <a:chExt cx="924845" cy="232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4845" cy="232117"/>
            </a:xfrm>
            <a:custGeom>
              <a:avLst/>
              <a:gdLst/>
              <a:ahLst/>
              <a:cxnLst/>
              <a:rect r="r" b="b" t="t" l="l"/>
              <a:pathLst>
                <a:path h="232117" w="924845">
                  <a:moveTo>
                    <a:pt x="112441" y="0"/>
                  </a:moveTo>
                  <a:lnTo>
                    <a:pt x="812404" y="0"/>
                  </a:lnTo>
                  <a:cubicBezTo>
                    <a:pt x="874503" y="0"/>
                    <a:pt x="924845" y="50341"/>
                    <a:pt x="924845" y="112441"/>
                  </a:cubicBezTo>
                  <a:lnTo>
                    <a:pt x="924845" y="119676"/>
                  </a:lnTo>
                  <a:cubicBezTo>
                    <a:pt x="924845" y="149497"/>
                    <a:pt x="912998" y="178097"/>
                    <a:pt x="891912" y="199184"/>
                  </a:cubicBezTo>
                  <a:cubicBezTo>
                    <a:pt x="870825" y="220270"/>
                    <a:pt x="842225" y="232117"/>
                    <a:pt x="812404" y="232117"/>
                  </a:cubicBezTo>
                  <a:lnTo>
                    <a:pt x="112441" y="232117"/>
                  </a:lnTo>
                  <a:cubicBezTo>
                    <a:pt x="82620" y="232117"/>
                    <a:pt x="54020" y="220270"/>
                    <a:pt x="32933" y="199184"/>
                  </a:cubicBezTo>
                  <a:cubicBezTo>
                    <a:pt x="11846" y="178097"/>
                    <a:pt x="0" y="149497"/>
                    <a:pt x="0" y="119676"/>
                  </a:cubicBezTo>
                  <a:lnTo>
                    <a:pt x="0" y="112441"/>
                  </a:lnTo>
                  <a:cubicBezTo>
                    <a:pt x="0" y="82620"/>
                    <a:pt x="11846" y="54020"/>
                    <a:pt x="32933" y="32933"/>
                  </a:cubicBezTo>
                  <a:cubicBezTo>
                    <a:pt x="54020" y="11846"/>
                    <a:pt x="82620" y="0"/>
                    <a:pt x="112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24845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744505" y="4346197"/>
            <a:ext cx="410429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DESIGNER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43687" y="5270219"/>
            <a:ext cx="4305932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 funcionario neste cargo no projeto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44505" y="6765651"/>
            <a:ext cx="410429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R$25,00  </a:t>
            </a:r>
          </a:p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 HORA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77630" y="4141858"/>
            <a:ext cx="3741646" cy="881318"/>
            <a:chOff x="0" y="0"/>
            <a:chExt cx="985454" cy="2321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05525" y="0"/>
                  </a:moveTo>
                  <a:lnTo>
                    <a:pt x="879929" y="0"/>
                  </a:lnTo>
                  <a:cubicBezTo>
                    <a:pt x="907916" y="0"/>
                    <a:pt x="934757" y="11118"/>
                    <a:pt x="954547" y="30908"/>
                  </a:cubicBezTo>
                  <a:cubicBezTo>
                    <a:pt x="974336" y="50697"/>
                    <a:pt x="985454" y="77538"/>
                    <a:pt x="985454" y="105525"/>
                  </a:cubicBezTo>
                  <a:lnTo>
                    <a:pt x="985454" y="126592"/>
                  </a:lnTo>
                  <a:cubicBezTo>
                    <a:pt x="985454" y="154579"/>
                    <a:pt x="974336" y="181419"/>
                    <a:pt x="954547" y="201209"/>
                  </a:cubicBezTo>
                  <a:cubicBezTo>
                    <a:pt x="934757" y="220999"/>
                    <a:pt x="907916" y="232117"/>
                    <a:pt x="879929" y="232117"/>
                  </a:cubicBezTo>
                  <a:lnTo>
                    <a:pt x="105525" y="232117"/>
                  </a:lnTo>
                  <a:cubicBezTo>
                    <a:pt x="77538" y="232117"/>
                    <a:pt x="50697" y="220999"/>
                    <a:pt x="30908" y="201209"/>
                  </a:cubicBezTo>
                  <a:cubicBezTo>
                    <a:pt x="11118" y="181419"/>
                    <a:pt x="0" y="154579"/>
                    <a:pt x="0" y="126592"/>
                  </a:cubicBezTo>
                  <a:lnTo>
                    <a:pt x="0" y="105525"/>
                  </a:lnTo>
                  <a:cubicBezTo>
                    <a:pt x="0" y="77538"/>
                    <a:pt x="11118" y="50697"/>
                    <a:pt x="30908" y="30908"/>
                  </a:cubicBezTo>
                  <a:cubicBezTo>
                    <a:pt x="50697" y="11118"/>
                    <a:pt x="77538" y="0"/>
                    <a:pt x="1055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61818" y="4346197"/>
            <a:ext cx="4373269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PO E PM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4393" y="5270219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 funcionários nestes cargo no projeto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61818" y="6765431"/>
            <a:ext cx="437326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R$50,00 </a:t>
            </a:r>
          </a:p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 hora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4744879" y="9258300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19457" y="6125117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6" y="0"/>
                </a:lnTo>
                <a:lnTo>
                  <a:pt x="5450086" y="4161883"/>
                </a:lnTo>
                <a:lnTo>
                  <a:pt x="0" y="416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061889" y="-806818"/>
            <a:ext cx="4165223" cy="5950318"/>
          </a:xfrm>
          <a:custGeom>
            <a:avLst/>
            <a:gdLst/>
            <a:ahLst/>
            <a:cxnLst/>
            <a:rect r="r" b="b" t="t" l="l"/>
            <a:pathLst>
              <a:path h="5950318" w="4165223">
                <a:moveTo>
                  <a:pt x="0" y="0"/>
                </a:moveTo>
                <a:lnTo>
                  <a:pt x="4165222" y="0"/>
                </a:lnTo>
                <a:lnTo>
                  <a:pt x="4165222" y="5950318"/>
                </a:lnTo>
                <a:lnTo>
                  <a:pt x="0" y="595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806" y="1630106"/>
            <a:ext cx="7855194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3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CUSTO TOTAL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806" y="3838482"/>
            <a:ext cx="5861522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Somando todos os preços das horas dos funcionarios do projeto e multiplicando pelos 4 meses de realização do projeto teriamos um custo total de: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88806" y="6870645"/>
            <a:ext cx="4590359" cy="1081227"/>
            <a:chOff x="0" y="0"/>
            <a:chExt cx="985454" cy="232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86015" y="0"/>
                  </a:moveTo>
                  <a:lnTo>
                    <a:pt x="899440" y="0"/>
                  </a:lnTo>
                  <a:cubicBezTo>
                    <a:pt x="922252" y="0"/>
                    <a:pt x="944130" y="9062"/>
                    <a:pt x="960261" y="25193"/>
                  </a:cubicBezTo>
                  <a:cubicBezTo>
                    <a:pt x="976392" y="41324"/>
                    <a:pt x="985454" y="63202"/>
                    <a:pt x="985454" y="86015"/>
                  </a:cubicBezTo>
                  <a:lnTo>
                    <a:pt x="985454" y="146102"/>
                  </a:lnTo>
                  <a:cubicBezTo>
                    <a:pt x="985454" y="193607"/>
                    <a:pt x="946944" y="232117"/>
                    <a:pt x="899440" y="232117"/>
                  </a:cubicBezTo>
                  <a:lnTo>
                    <a:pt x="86015" y="232117"/>
                  </a:lnTo>
                  <a:cubicBezTo>
                    <a:pt x="63202" y="232117"/>
                    <a:pt x="41324" y="223055"/>
                    <a:pt x="25193" y="206924"/>
                  </a:cubicBezTo>
                  <a:cubicBezTo>
                    <a:pt x="9062" y="190793"/>
                    <a:pt x="0" y="168915"/>
                    <a:pt x="0" y="146102"/>
                  </a:cubicBezTo>
                  <a:lnTo>
                    <a:pt x="0" y="86015"/>
                  </a:lnTo>
                  <a:cubicBezTo>
                    <a:pt x="0" y="38510"/>
                    <a:pt x="38510" y="0"/>
                    <a:pt x="86015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4002" y="7124107"/>
            <a:ext cx="3979968" cy="61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429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R$ 70.400,00</a:t>
            </a:r>
          </a:p>
        </p:txBody>
      </p: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3121" y="-2151424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961" y="4018131"/>
            <a:ext cx="8306079" cy="23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sz="822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RESULTADOS</a:t>
            </a:r>
          </a:p>
          <a:p>
            <a:pPr algn="ctr">
              <a:lnSpc>
                <a:spcPts val="9049"/>
              </a:lnSpc>
            </a:pPr>
            <a:r>
              <a:rPr lang="en-US" sz="822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ESPERADOS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023973"/>
            <a:ext cx="7063058" cy="9263027"/>
          </a:xfrm>
          <a:custGeom>
            <a:avLst/>
            <a:gdLst/>
            <a:ahLst/>
            <a:cxnLst/>
            <a:rect r="r" b="b" t="t" l="l"/>
            <a:pathLst>
              <a:path h="9263027" w="7063058">
                <a:moveTo>
                  <a:pt x="0" y="0"/>
                </a:moveTo>
                <a:lnTo>
                  <a:pt x="7063058" y="0"/>
                </a:lnTo>
                <a:lnTo>
                  <a:pt x="7063058" y="9263027"/>
                </a:lnTo>
                <a:lnTo>
                  <a:pt x="0" y="926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ESPERAMOS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556" y="3619683"/>
            <a:ext cx="5861522" cy="27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Transformar a maneira como mulheres em situação de vulnerabilidade e analfabetismo denunciam casos de violência, proporcionando uma plataforma segura, acessível e eficiente.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0012"/>
            <a:ext cx="2916748" cy="2916748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2243"/>
            <a:ext cx="2916748" cy="2916748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669" r="0" b="-782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0986" y="6990240"/>
            <a:ext cx="2916748" cy="2916748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7806" y="1600959"/>
            <a:ext cx="5675030" cy="51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363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Lucas Luis de Souza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7806" y="4953211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João Nolasco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37806" y="8211208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Mateus da Silva</a:t>
            </a:r>
          </a:p>
        </p:txBody>
      </p:sp>
    </p:spTree>
  </p:cSld>
  <p:clrMapOvr>
    <a:masterClrMapping/>
  </p:clrMapOvr>
  <p:transition spd="slow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-940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1200" y="626745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2325" y="3455293"/>
            <a:ext cx="12393791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AGRADECEMOS PELA ATENÇÃO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296025"/>
            <a:ext cx="572211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Alguma dúvida?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5623560" y="7673106"/>
            <a:ext cx="3422956" cy="2613894"/>
          </a:xfrm>
          <a:custGeom>
            <a:avLst/>
            <a:gdLst/>
            <a:ahLst/>
            <a:cxnLst/>
            <a:rect r="r" b="b" t="t" l="l"/>
            <a:pathLst>
              <a:path h="2613894" w="3422956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SUMÁRIO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2333944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855931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2570482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4092469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7556" y="5377917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969" y="5611713"/>
            <a:ext cx="7403241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PROCESSO ATUAL E PROBLEMAS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7556" y="6899904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969" y="7136443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SOLUÇÃO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SUMÁRIO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2395876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917863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06.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2632415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4154401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NOSSO PLANEJAMENTO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7556" y="5435521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07.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5969" y="5672059"/>
            <a:ext cx="7880847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ESTIMATIVAS DE TEMPO E CUSTOS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7556" y="6953179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08.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5969" y="7189717"/>
            <a:ext cx="7880847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RESULTADOS ESPERADOS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15385"/>
            <a:ext cx="11276283" cy="282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QUAL A NOSSA PROBLEMÁTICA?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57084" y="3793680"/>
            <a:ext cx="12973831" cy="269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7"/>
              </a:lnSpc>
            </a:pPr>
            <a:r>
              <a:rPr lang="en-US" sz="58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ACESSO DAS MULHERES AOS SISTEMAS INFORMATIZADOS PARA DENUNCIAR CASOS DE VIOLÊNCIA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56322" y="-17255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4405" y="-1060291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7952" y="8036890"/>
            <a:ext cx="7480186" cy="83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69"/>
              </a:lnSpc>
            </a:pPr>
            <a:r>
              <a:rPr lang="en-US" sz="6426" spc="-257">
                <a:solidFill>
                  <a:srgbClr val="FFFFFF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CONTEXTO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2960021" y="955898"/>
            <a:ext cx="6396048" cy="7480186"/>
            <a:chOff x="0" y="0"/>
            <a:chExt cx="625881" cy="731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5881" cy="731969"/>
            </a:xfrm>
            <a:custGeom>
              <a:avLst/>
              <a:gdLst/>
              <a:ahLst/>
              <a:cxnLst/>
              <a:rect r="r" b="b" t="t" l="l"/>
              <a:pathLst>
                <a:path h="731969" w="625881">
                  <a:moveTo>
                    <a:pt x="208740" y="712900"/>
                  </a:moveTo>
                  <a:cubicBezTo>
                    <a:pt x="240827" y="724414"/>
                    <a:pt x="277306" y="731969"/>
                    <a:pt x="313109" y="731969"/>
                  </a:cubicBezTo>
                  <a:cubicBezTo>
                    <a:pt x="348913" y="731969"/>
                    <a:pt x="383366" y="725492"/>
                    <a:pt x="415114" y="713978"/>
                  </a:cubicBezTo>
                  <a:cubicBezTo>
                    <a:pt x="415791" y="713619"/>
                    <a:pt x="416466" y="713619"/>
                    <a:pt x="417141" y="713259"/>
                  </a:cubicBezTo>
                  <a:cubicBezTo>
                    <a:pt x="536373" y="667204"/>
                    <a:pt x="624193" y="545590"/>
                    <a:pt x="625881" y="405262"/>
                  </a:cubicBezTo>
                  <a:lnTo>
                    <a:pt x="625881" y="0"/>
                  </a:lnTo>
                  <a:lnTo>
                    <a:pt x="0" y="0"/>
                  </a:lnTo>
                  <a:lnTo>
                    <a:pt x="0" y="404962"/>
                  </a:lnTo>
                  <a:cubicBezTo>
                    <a:pt x="1689" y="546309"/>
                    <a:pt x="88157" y="667924"/>
                    <a:pt x="208740" y="712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25881" cy="65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48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18213" y="3085948"/>
            <a:ext cx="4226869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4"/>
              </a:lnSpc>
            </a:pPr>
            <a:r>
              <a:rPr lang="en-US" sz="2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problema gira em torno do acesso inadequado das mulheres aos sistemas informatizados para denunciar casos de violência.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9166" y="3420132"/>
            <a:ext cx="5728011" cy="242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PROBLEMÁTICA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APRESENTADA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PELA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PREFEITURA DO RECIFE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2148387"/>
                  </a:lnTo>
                  <a:cubicBezTo>
                    <a:pt x="4274726" y="2158924"/>
                    <a:pt x="4266183" y="2167467"/>
                    <a:pt x="4255646" y="2167467"/>
                  </a:cubicBezTo>
                  <a:lnTo>
                    <a:pt x="19080" y="2167467"/>
                  </a:lnTo>
                  <a:cubicBezTo>
                    <a:pt x="8542" y="2167467"/>
                    <a:pt x="0" y="2158924"/>
                    <a:pt x="0" y="214838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1B6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3316" y="2785304"/>
            <a:ext cx="2618968" cy="616879"/>
            <a:chOff x="0" y="0"/>
            <a:chExt cx="985454" cy="232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52977" y="2791654"/>
            <a:ext cx="3058575" cy="1614746"/>
            <a:chOff x="0" y="0"/>
            <a:chExt cx="1302599" cy="6876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02599" cy="74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52977" y="4982539"/>
            <a:ext cx="3058575" cy="1614746"/>
            <a:chOff x="0" y="0"/>
            <a:chExt cx="1302599" cy="687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02599" cy="74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52977" y="7173423"/>
            <a:ext cx="3058575" cy="1614746"/>
            <a:chOff x="0" y="0"/>
            <a:chExt cx="1302599" cy="6876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02599" cy="74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3316" y="4907968"/>
            <a:ext cx="2618968" cy="616879"/>
            <a:chOff x="0" y="0"/>
            <a:chExt cx="985454" cy="232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3316" y="7030631"/>
            <a:ext cx="2618968" cy="616879"/>
            <a:chOff x="0" y="0"/>
            <a:chExt cx="985454" cy="232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985454" cy="28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15062" y="2922771"/>
            <a:ext cx="229547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08502" y="3046279"/>
            <a:ext cx="21475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17,4%.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08502" y="5235874"/>
            <a:ext cx="21475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157 CASOS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33291" y="7425960"/>
            <a:ext cx="22979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5537" y="5051625"/>
            <a:ext cx="231452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34112" y="7164763"/>
            <a:ext cx="225737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MARÇO 2024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6210" y="3580818"/>
            <a:ext cx="3612182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disponibilizados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pelo Diário de Pernambuco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58080" y="3484429"/>
            <a:ext cx="244836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 aumento de 2022 para 2023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04004" y="5703481"/>
            <a:ext cx="235652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 média diária</a:t>
            </a:r>
          </a:p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04501" y="7864110"/>
            <a:ext cx="255552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Muitos casos não denunciados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36210" y="5703481"/>
            <a:ext cx="350560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disponibilizados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pelo Diário de Pernambuco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36210" y="7826144"/>
            <a:ext cx="350560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disponobilizados pela CBN Recife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31749" y="1674149"/>
            <a:ext cx="96245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DADOS DE PESQUISAS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95055" y="2115912"/>
            <a:ext cx="8297890" cy="7348000"/>
          </a:xfrm>
          <a:prstGeom prst="rect">
            <a:avLst/>
          </a:prstGeom>
        </p:spPr>
      </p:pic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DAGLOMtg8lo</dc:identifier>
  <dcterms:modified xsi:type="dcterms:W3CDTF">2011-08-01T06:04:30Z</dcterms:modified>
  <cp:revision>1</cp:revision>
  <dc:title>Time 3 - Escudo Rosa</dc:title>
</cp:coreProperties>
</file>